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76" r:id="rId5"/>
    <p:sldId id="271" r:id="rId6"/>
    <p:sldId id="266" r:id="rId7"/>
    <p:sldId id="272" r:id="rId8"/>
    <p:sldId id="277" r:id="rId9"/>
    <p:sldId id="281" r:id="rId10"/>
    <p:sldId id="279" r:id="rId11"/>
    <p:sldId id="278" r:id="rId12"/>
    <p:sldId id="282" r:id="rId13"/>
    <p:sldId id="283" r:id="rId14"/>
    <p:sldId id="280" r:id="rId15"/>
    <p:sldId id="284" r:id="rId16"/>
    <p:sldId id="285" r:id="rId17"/>
    <p:sldId id="28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2E6"/>
    <a:srgbClr val="BBBDC7"/>
    <a:srgbClr val="454545"/>
    <a:srgbClr val="F7BF0A"/>
    <a:srgbClr val="AF27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5783" autoAdjust="0"/>
    <p:restoredTop sz="94600"/>
  </p:normalViewPr>
  <p:slideViewPr>
    <p:cSldViewPr snapToGrid="0">
      <p:cViewPr>
        <p:scale>
          <a:sx n="96" d="100"/>
          <a:sy n="96" d="100"/>
        </p:scale>
        <p:origin x="144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4" d="100"/>
          <a:sy n="94" d="100"/>
        </p:scale>
        <p:origin x="4040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695BA90-4F7C-0DCF-00C3-66C03CA5D62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C43D3A-156A-F042-1801-ED80104AD20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2A60CE-2409-4545-BE1C-D899D896AC1C}" type="datetimeFigureOut">
              <a:rPr lang="en-US" smtClean="0"/>
              <a:t>10/5/26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3AF540-D78C-FC21-C99B-413D6A191FB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1EF99C-EBE8-6266-2C95-97A3FCBA829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8D8C7F-7A49-9B46-A80E-16A9F4D14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9934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5AEF97-1896-6544-912E-7A3B8B9B9015}" type="datetimeFigureOut">
              <a:rPr lang="en-US" smtClean="0"/>
              <a:t>10/5/26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D909BB-2D27-0046-8C7A-1025B380A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300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37D31-93DD-3733-980D-D3090DC06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FC96EC-4E4A-D2D1-8A9D-BF9BA75859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A8A238-CBFE-5437-9DD7-781C563F5E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BB8290-A6A0-DF4A-1A49-E8E418A5A9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D909BB-2D27-0046-8C7A-1025B380ADC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260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D909BB-2D27-0046-8C7A-1025B380ADC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021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D909BB-2D27-0046-8C7A-1025B380ADC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2680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A9B5F-9C59-D437-24D4-9CF8EEBD5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352679-E830-B153-D1EF-83BBE8B5EE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2C96DC-9BB6-9F6D-8650-331141C6A3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7E4B5C-7EBD-67FB-4A95-9239A696C5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D909BB-2D27-0046-8C7A-1025B380ADC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3601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A53EA-C56B-7CDA-C6D3-B1C0A7605A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EE67E4-4AF4-1F78-5210-2D30CFAA70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05F410-C199-BB86-502C-27A23E317C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10A56E-32F0-A7F5-DDE2-8EC84068AA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D909BB-2D27-0046-8C7A-1025B380ADC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8689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D9A12-6D2F-5D99-610A-C0D7FD4A6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E1DD10-8B72-404B-1A8C-6ACBCFA372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3AA28A-2818-9AB2-8FBD-C5461C1C01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8747C8-9112-44F6-500E-DF7B358ADC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D909BB-2D27-0046-8C7A-1025B380ADC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0617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46394C-DA24-7CA2-2731-37154BAC1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379574-347F-746E-0B02-91C0BE6F92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237E63-9BAE-83A9-82DB-0B34B52DAC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32072B-0F79-B49E-88C2-7C32F8EEDF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D909BB-2D27-0046-8C7A-1025B380ADC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2207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00FD81-6AE2-4EC0-C753-A746A8236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0327A7-4BED-AA34-6C8A-2269B01ACA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964A85-299D-A3CC-7FFE-E851F2F859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6AC285-17B8-5BCE-02B2-1ED98BDD0C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D909BB-2D27-0046-8C7A-1025B380ADC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245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541E2-4DA2-AB63-BE8D-6818A57F5EF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5790" y="4189379"/>
            <a:ext cx="10767060" cy="92078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sz="6000" b="0" i="0" baseline="0">
                <a:solidFill>
                  <a:schemeClr val="tx1"/>
                </a:solidFill>
                <a:latin typeface="Zilla Slab" pitchFamily="2" charset="77"/>
                <a:ea typeface="Zilla Slab" pitchFamily="2" charset="77"/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4F94C7-0238-926A-E57C-644474B680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6291" y="5396615"/>
            <a:ext cx="9144000" cy="6155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AEDBC8-C39E-ECA7-FFFD-691FB73878A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05100" y="1646454"/>
            <a:ext cx="6781800" cy="17401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265B579-248A-9365-C98D-547A081BD49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5" t="58631" r="7919" b="36724"/>
          <a:stretch>
            <a:fillRect/>
          </a:stretch>
        </p:blipFill>
        <p:spPr>
          <a:xfrm>
            <a:off x="0" y="6211668"/>
            <a:ext cx="1219200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478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DAFD6-1EC9-88F5-6331-64B7CEAF3B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3622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E8D8E-2EC1-4054-4D2C-30EB0DD919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3622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spcBef>
                <a:spcPts val="1000"/>
              </a:spcBef>
              <a:defRPr sz="2000" b="0" i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spcBef>
                <a:spcPts val="1000"/>
              </a:spcBef>
              <a:defRPr sz="2000" b="0" i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DEB8D78-B5B5-796D-C976-0B81600790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928" y="642009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AF49ED-89CB-4079-82F6-91BFAFB89F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905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rgbClr val="F7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135D5-C7FF-6036-7AA1-EAC6FF340D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971" y="1972909"/>
            <a:ext cx="9802284" cy="1887009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3F75DC5-F457-B69A-C697-7317EB02E1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971" y="642009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AF49ED-89CB-4079-82F6-91BFAFB89F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B4EEABB6-71F0-C72A-FE34-D0468FEECB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61971" y="1240182"/>
            <a:ext cx="6056313" cy="436563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>
              <a:buNone/>
              <a:defRPr sz="1400" b="1" i="0" cap="all" spc="1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Section Title/Number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B0EF336-7AAC-99AC-61D8-DD4022FC2A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8060267" y="2970268"/>
            <a:ext cx="4131733" cy="388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372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rgbClr val="BBBD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DF73761C-E9E2-F76D-E5F3-6CD023E9A6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04711" y="0"/>
            <a:ext cx="11187287" cy="6858000"/>
          </a:xfrm>
          <a:prstGeom prst="rect">
            <a:avLst/>
          </a:prstGeom>
          <a:solidFill>
            <a:srgbClr val="454545"/>
          </a:solidFill>
        </p:spPr>
        <p:txBody>
          <a:bodyPr/>
          <a:lstStyle>
            <a:lvl1pPr marL="0" indent="0">
              <a:buNone/>
              <a:defRPr>
                <a:solidFill>
                  <a:srgbClr val="BBBDC7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7135D5-C7FF-6036-7AA1-EAC6FF340D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16726" y="1002064"/>
            <a:ext cx="9433496" cy="1775003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44729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29A7516D-EC65-41EC-F8B6-A83F54B867CE}"/>
              </a:ext>
            </a:extLst>
          </p:cNvPr>
          <p:cNvSpPr txBox="1"/>
          <p:nvPr userDrawn="1"/>
        </p:nvSpPr>
        <p:spPr>
          <a:xfrm>
            <a:off x="2020621" y="4687585"/>
            <a:ext cx="81507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WOOSTER.EDU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FC2AEF8-FDFD-F095-00A2-A5FE6CD1E37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05100" y="1646454"/>
            <a:ext cx="6781800" cy="17401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9A45AE7-A61F-D35D-CE8A-42235BCBCD9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5" t="58631" r="7919" b="36724"/>
          <a:stretch>
            <a:fillRect/>
          </a:stretch>
        </p:blipFill>
        <p:spPr>
          <a:xfrm>
            <a:off x="0" y="6211668"/>
            <a:ext cx="1219200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385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78AB5C-6724-C36E-F030-9CE4E79C131D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91" t="11543" r="60585" b="34257"/>
          <a:stretch>
            <a:fillRect/>
          </a:stretch>
        </p:blipFill>
        <p:spPr>
          <a:xfrm>
            <a:off x="0" y="-3748"/>
            <a:ext cx="990599" cy="68617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CD4A1CC-D06F-8BDC-19B9-D27556E7249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1575" y="6170976"/>
            <a:ext cx="520631" cy="490368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79DAED-BDD4-4B2E-6BD1-9EF6BF6F8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362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B4A74C-D463-5158-00F9-5415E5643F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928" y="642009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AF49ED-89CB-4079-82F6-91BFAFB89F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85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6" r:id="rId4"/>
    <p:sldLayoutId id="214748365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sadunlap@wooster.edu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rozar@wooster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E2F110-3289-D8AF-DF22-7DE03757B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55AD0-F772-6271-4F85-D673D8583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3622" y="365125"/>
            <a:ext cx="9614454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Finding Balance in Field Experience: </a:t>
            </a:r>
            <a:br>
              <a:rPr lang="en-US" dirty="0"/>
            </a:br>
            <a:r>
              <a:rPr lang="en-US" dirty="0"/>
              <a:t>Designing Action-Oriented “Lab Sites” Through College-District Collaboration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8CEC6A-2C45-85C9-CBA6-F9F9CE273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6000" y="2861163"/>
            <a:ext cx="10285786" cy="2493602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b="1" dirty="0"/>
              <a:t>Sarah Dunlap </a:t>
            </a:r>
            <a:r>
              <a:rPr lang="en-US" sz="1800" dirty="0"/>
              <a:t>– Director of Field, Assessment, and Candidate Engagement, </a:t>
            </a:r>
            <a:br>
              <a:rPr lang="en-US" sz="1800" dirty="0"/>
            </a:br>
            <a:r>
              <a:rPr lang="en-US" sz="1800" dirty="0"/>
              <a:t>		The College of Wooster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800" b="1" dirty="0"/>
              <a:t>Ryan Ozar </a:t>
            </a:r>
            <a:r>
              <a:rPr lang="en-US" sz="1800" dirty="0"/>
              <a:t>– Associate Professor, Department of Education, The College of Wooster</a:t>
            </a:r>
            <a:endParaRPr lang="en-US" sz="1800" b="1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1800" b="1" dirty="0"/>
              <a:t>Matthew Broda </a:t>
            </a:r>
            <a:r>
              <a:rPr lang="en-US" sz="1800" dirty="0"/>
              <a:t>– Associate Professor, Department of Education, The College of Wooster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800" b="1" dirty="0"/>
              <a:t>Molly Richard </a:t>
            </a:r>
            <a:r>
              <a:rPr lang="en-US" sz="1800" dirty="0"/>
              <a:t>– Director of Curriculum and Instruction, Wooster City Schools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D8C924-2CBB-55F3-C748-F9AD8997A13A}"/>
              </a:ext>
            </a:extLst>
          </p:cNvPr>
          <p:cNvSpPr txBox="1"/>
          <p:nvPr/>
        </p:nvSpPr>
        <p:spPr>
          <a:xfrm>
            <a:off x="6892838" y="5969655"/>
            <a:ext cx="48189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Fall 2026 OCTEO Conference</a:t>
            </a:r>
          </a:p>
        </p:txBody>
      </p:sp>
    </p:spTree>
    <p:extLst>
      <p:ext uri="{BB962C8B-B14F-4D97-AF65-F5344CB8AC3E}">
        <p14:creationId xmlns:p14="http://schemas.microsoft.com/office/powerpoint/2010/main" val="3195589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35185-1CBC-2383-1759-51F9B5469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282" y="2299892"/>
            <a:ext cx="9802284" cy="3235699"/>
          </a:xfrm>
        </p:spPr>
        <p:txBody>
          <a:bodyPr/>
          <a:lstStyle/>
          <a:p>
            <a:r>
              <a:rPr lang="en-US" dirty="0"/>
              <a:t>Tell a story.</a:t>
            </a:r>
            <a:br>
              <a:rPr lang="en-US" dirty="0"/>
            </a:br>
            <a:r>
              <a:rPr lang="en-US" dirty="0"/>
              <a:t>Share our practice.</a:t>
            </a:r>
            <a:br>
              <a:rPr lang="en-US" dirty="0"/>
            </a:br>
            <a:r>
              <a:rPr lang="en-US" dirty="0"/>
              <a:t>Ask others to share practices.</a:t>
            </a:r>
            <a:br>
              <a:rPr lang="en-US" dirty="0"/>
            </a:br>
            <a:r>
              <a:rPr lang="en-US" dirty="0"/>
              <a:t>Spark solutions/innovations.</a:t>
            </a:r>
            <a:br>
              <a:rPr lang="en-US" dirty="0"/>
            </a:br>
            <a:r>
              <a:rPr lang="en-US" dirty="0"/>
              <a:t>Make friends?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401741-B2F1-4BDE-D1A9-4FF4DFDE5F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6224" y="522552"/>
            <a:ext cx="6056313" cy="436563"/>
          </a:xfrm>
        </p:spPr>
        <p:txBody>
          <a:bodyPr/>
          <a:lstStyle/>
          <a:p>
            <a:r>
              <a:rPr lang="en-US" sz="2800" dirty="0"/>
              <a:t>Our GOALS for today:</a:t>
            </a:r>
          </a:p>
        </p:txBody>
      </p:sp>
    </p:spTree>
    <p:extLst>
      <p:ext uri="{BB962C8B-B14F-4D97-AF65-F5344CB8AC3E}">
        <p14:creationId xmlns:p14="http://schemas.microsoft.com/office/powerpoint/2010/main" val="3498542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82EF01FF-7780-FBF9-C1F5-E09B7FB9D73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668" r="-241" b="12048"/>
          <a:stretch>
            <a:fillRect/>
          </a:stretch>
        </p:blipFill>
        <p:spPr>
          <a:xfrm>
            <a:off x="7796485" y="4438151"/>
            <a:ext cx="4086535" cy="2054724"/>
          </a:xfrm>
          <a:prstGeom prst="rect">
            <a:avLst/>
          </a:prstGeom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8B3FF44-60C7-76E2-A220-9481FCA6A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3622" y="365125"/>
            <a:ext cx="9521856" cy="1325563"/>
          </a:xfrm>
        </p:spPr>
        <p:txBody>
          <a:bodyPr>
            <a:normAutofit/>
          </a:bodyPr>
          <a:lstStyle/>
          <a:p>
            <a:r>
              <a:rPr lang="en-US" dirty="0"/>
              <a:t>The College of Wooster Education Program – Field Experience At-a-Glance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548A0-9FAD-8F76-6AA2-A20B7360F4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3622" y="1825625"/>
            <a:ext cx="6021029" cy="4351338"/>
          </a:xfrm>
        </p:spPr>
        <p:txBody>
          <a:bodyPr/>
          <a:lstStyle/>
          <a:p>
            <a:r>
              <a:rPr lang="en-US" dirty="0"/>
              <a:t>Total enrollment = ~1300</a:t>
            </a:r>
          </a:p>
          <a:p>
            <a:r>
              <a:rPr lang="en-US" dirty="0"/>
              <a:t>Education Program majors = ~ 80 annually</a:t>
            </a:r>
          </a:p>
          <a:p>
            <a:r>
              <a:rPr lang="en-US" dirty="0"/>
              <a:t>Field experience in local county schools, quite regularly in Wooster City Schools: </a:t>
            </a:r>
          </a:p>
          <a:p>
            <a:pPr lvl="1"/>
            <a:r>
              <a:rPr lang="en-US" dirty="0"/>
              <a:t>4 elementary</a:t>
            </a:r>
          </a:p>
          <a:p>
            <a:pPr lvl="1"/>
            <a:r>
              <a:rPr lang="en-US" dirty="0"/>
              <a:t>1 middle</a:t>
            </a:r>
          </a:p>
          <a:p>
            <a:pPr lvl="1"/>
            <a:r>
              <a:rPr lang="en-US" dirty="0"/>
              <a:t>1 high</a:t>
            </a:r>
          </a:p>
          <a:p>
            <a:r>
              <a:rPr lang="en-US" dirty="0"/>
              <a:t>AYA licensure candidates = ~ 15 annually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568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8C513-761C-8AA2-4B61-F6FA3CA82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2127" y="18257"/>
            <a:ext cx="9277999" cy="662782"/>
          </a:xfrm>
        </p:spPr>
        <p:txBody>
          <a:bodyPr>
            <a:normAutofit fontScale="90000"/>
          </a:bodyPr>
          <a:lstStyle/>
          <a:p>
            <a:r>
              <a:rPr lang="en-US" dirty="0"/>
              <a:t>Wooster AYA, Field Progression At-a-Glance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327903C-629F-C560-66CB-288852F185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349922"/>
              </p:ext>
            </p:extLst>
          </p:nvPr>
        </p:nvGraphicFramePr>
        <p:xfrm>
          <a:off x="1405166" y="681039"/>
          <a:ext cx="10290011" cy="58212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70001">
                  <a:extLst>
                    <a:ext uri="{9D8B030D-6E8A-4147-A177-3AD203B41FA5}">
                      <a16:colId xmlns:a16="http://schemas.microsoft.com/office/drawing/2014/main" val="1767255348"/>
                    </a:ext>
                  </a:extLst>
                </a:gridCol>
                <a:gridCol w="1470001">
                  <a:extLst>
                    <a:ext uri="{9D8B030D-6E8A-4147-A177-3AD203B41FA5}">
                      <a16:colId xmlns:a16="http://schemas.microsoft.com/office/drawing/2014/main" val="2089631900"/>
                    </a:ext>
                  </a:extLst>
                </a:gridCol>
                <a:gridCol w="1470001">
                  <a:extLst>
                    <a:ext uri="{9D8B030D-6E8A-4147-A177-3AD203B41FA5}">
                      <a16:colId xmlns:a16="http://schemas.microsoft.com/office/drawing/2014/main" val="797162332"/>
                    </a:ext>
                  </a:extLst>
                </a:gridCol>
                <a:gridCol w="1470001">
                  <a:extLst>
                    <a:ext uri="{9D8B030D-6E8A-4147-A177-3AD203B41FA5}">
                      <a16:colId xmlns:a16="http://schemas.microsoft.com/office/drawing/2014/main" val="2171411283"/>
                    </a:ext>
                  </a:extLst>
                </a:gridCol>
                <a:gridCol w="1470001">
                  <a:extLst>
                    <a:ext uri="{9D8B030D-6E8A-4147-A177-3AD203B41FA5}">
                      <a16:colId xmlns:a16="http://schemas.microsoft.com/office/drawing/2014/main" val="4276100231"/>
                    </a:ext>
                  </a:extLst>
                </a:gridCol>
                <a:gridCol w="2940006">
                  <a:extLst>
                    <a:ext uri="{9D8B030D-6E8A-4147-A177-3AD203B41FA5}">
                      <a16:colId xmlns:a16="http://schemas.microsoft.com/office/drawing/2014/main" val="3236149685"/>
                    </a:ext>
                  </a:extLst>
                </a:gridCol>
              </a:tblGrid>
              <a:tr h="628712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 b="1" dirty="0">
                          <a:effectLst/>
                        </a:rPr>
                        <a:t>The course with a field or clinical experience</a:t>
                      </a:r>
                      <a:endParaRPr lang="en-US" sz="1200" b="1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 b="1" dirty="0">
                          <a:effectLst/>
                        </a:rPr>
                        <a:t>Group, individual</a:t>
                      </a:r>
                      <a:br>
                        <a:rPr lang="en-US" sz="1200" b="1" dirty="0">
                          <a:effectLst/>
                        </a:rPr>
                      </a:br>
                      <a:r>
                        <a:rPr lang="en-US" sz="1200" b="1" dirty="0">
                          <a:effectLst/>
                        </a:rPr>
                        <a:t>or clinical</a:t>
                      </a:r>
                      <a:endParaRPr lang="en-US" sz="1200" b="1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 b="1" dirty="0">
                          <a:effectLst/>
                        </a:rPr>
                        <a:t># of hours in the field/</a:t>
                      </a:r>
                      <a:br>
                        <a:rPr lang="en-US" sz="1200" b="1" dirty="0">
                          <a:effectLst/>
                        </a:rPr>
                      </a:br>
                      <a:r>
                        <a:rPr lang="en-US" sz="1200" b="1" dirty="0">
                          <a:effectLst/>
                        </a:rPr>
                        <a:t>clinical</a:t>
                      </a:r>
                      <a:endParaRPr lang="en-US" sz="1200" b="1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 b="1" dirty="0">
                          <a:effectLst/>
                        </a:rPr>
                        <a:t>Length of time in the field/ clinical</a:t>
                      </a:r>
                      <a:endParaRPr lang="en-US" sz="1200" b="1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 b="1" dirty="0">
                          <a:effectLst/>
                        </a:rPr>
                        <a:t>When a course is typically taken</a:t>
                      </a:r>
                      <a:endParaRPr lang="en-US" sz="1200" b="1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 b="1" dirty="0">
                          <a:effectLst/>
                        </a:rPr>
                        <a:t>Nature of the placement</a:t>
                      </a:r>
                      <a:endParaRPr lang="en-US" sz="1200" b="1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extLst>
                  <a:ext uri="{0D108BD9-81ED-4DB2-BD59-A6C34878D82A}">
                    <a16:rowId xmlns:a16="http://schemas.microsoft.com/office/drawing/2014/main" val="3962146103"/>
                  </a:ext>
                </a:extLst>
              </a:tr>
              <a:tr h="381953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 dirty="0">
                          <a:effectLst/>
                        </a:rPr>
                        <a:t>EDUC10000</a:t>
                      </a:r>
                      <a:endParaRPr lang="en-US" sz="1200" b="0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Individual</a:t>
                      </a:r>
                      <a:endParaRPr lang="en-US" sz="1200" b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 dirty="0">
                          <a:effectLst/>
                        </a:rPr>
                        <a:t>32 hours</a:t>
                      </a:r>
                      <a:endParaRPr lang="en-US" sz="1200" b="0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8 weeks</a:t>
                      </a:r>
                      <a:endParaRPr lang="en-US" sz="1200" b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First or Soph. year</a:t>
                      </a:r>
                      <a:endParaRPr lang="en-US" sz="1200" b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Typically the first placement</a:t>
                      </a:r>
                      <a:br>
                        <a:rPr lang="en-US" sz="1200">
                          <a:effectLst/>
                        </a:rPr>
                      </a:br>
                      <a:r>
                        <a:rPr lang="en-US" sz="1200">
                          <a:effectLst/>
                        </a:rPr>
                        <a:t>Placements attempted to be consistent with the content area</a:t>
                      </a:r>
                      <a:endParaRPr lang="en-US" sz="1200" b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extLst>
                  <a:ext uri="{0D108BD9-81ED-4DB2-BD59-A6C34878D82A}">
                    <a16:rowId xmlns:a16="http://schemas.microsoft.com/office/drawing/2014/main" val="3110274683"/>
                  </a:ext>
                </a:extLst>
              </a:tr>
              <a:tr h="34377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 dirty="0">
                          <a:effectLst/>
                        </a:rPr>
                        <a:t>EDUC11500</a:t>
                      </a:r>
                      <a:endParaRPr lang="en-US" sz="1200" b="0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Group</a:t>
                      </a:r>
                      <a:endParaRPr lang="en-US" sz="1200" b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 dirty="0">
                          <a:effectLst/>
                        </a:rPr>
                        <a:t>6 Hours</a:t>
                      </a:r>
                      <a:endParaRPr lang="en-US" sz="1200" b="0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3 days</a:t>
                      </a:r>
                      <a:endParaRPr lang="en-US" sz="1200" b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First or Soph. year</a:t>
                      </a:r>
                      <a:endParaRPr lang="en-US" sz="1200" b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College group visits to Preschool, Elementary, Middle School and High School settings</a:t>
                      </a:r>
                      <a:endParaRPr lang="en-US" sz="1200" b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extLst>
                  <a:ext uri="{0D108BD9-81ED-4DB2-BD59-A6C34878D82A}">
                    <a16:rowId xmlns:a16="http://schemas.microsoft.com/office/drawing/2014/main" val="1151789159"/>
                  </a:ext>
                </a:extLst>
              </a:tr>
              <a:tr h="38793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EDUC12000</a:t>
                      </a:r>
                      <a:endParaRPr lang="en-US" sz="1200" b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Group</a:t>
                      </a:r>
                      <a:endParaRPr lang="en-US" sz="1200" b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8 hours</a:t>
                      </a:r>
                      <a:endParaRPr lang="en-US" sz="1200" b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2-3 visits</a:t>
                      </a:r>
                      <a:endParaRPr lang="en-US" sz="1200" b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Soph. or Jr. year</a:t>
                      </a:r>
                      <a:endParaRPr lang="en-US" sz="1200" b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Focused field observing reading environments in 7-12 schools and ESL tutoring in the local Family learning center</a:t>
                      </a:r>
                      <a:endParaRPr lang="en-US" sz="1200" b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extLst>
                  <a:ext uri="{0D108BD9-81ED-4DB2-BD59-A6C34878D82A}">
                    <a16:rowId xmlns:a16="http://schemas.microsoft.com/office/drawing/2014/main" val="3628520615"/>
                  </a:ext>
                </a:extLst>
              </a:tr>
              <a:tr h="48078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EDUC 17000</a:t>
                      </a:r>
                      <a:endParaRPr lang="en-US" sz="1200" b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Individual</a:t>
                      </a:r>
                      <a:endParaRPr lang="en-US" sz="1200" b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21 hours</a:t>
                      </a:r>
                      <a:endParaRPr lang="en-US" sz="1200" b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7 weeks</a:t>
                      </a:r>
                      <a:endParaRPr lang="en-US" sz="1200" b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First or Soph. year</a:t>
                      </a:r>
                      <a:endParaRPr lang="en-US" sz="1200" b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 dirty="0">
                          <a:effectLst/>
                        </a:rPr>
                        <a:t>Intervention Settings</a:t>
                      </a:r>
                      <a:endParaRPr lang="en-US" sz="1200" b="0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extLst>
                  <a:ext uri="{0D108BD9-81ED-4DB2-BD59-A6C34878D82A}">
                    <a16:rowId xmlns:a16="http://schemas.microsoft.com/office/drawing/2014/main" val="2487596117"/>
                  </a:ext>
                </a:extLst>
              </a:tr>
              <a:tr h="420957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EDUC25100</a:t>
                      </a:r>
                      <a:endParaRPr lang="en-US" sz="1200" b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Individual and/or partner</a:t>
                      </a:r>
                      <a:endParaRPr lang="en-US" sz="1200" b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 dirty="0">
                          <a:effectLst/>
                        </a:rPr>
                        <a:t>50 hours</a:t>
                      </a:r>
                      <a:endParaRPr lang="en-US" sz="1200" b="0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8 weeks</a:t>
                      </a:r>
                      <a:endParaRPr lang="en-US" sz="1200" b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Soph. or Jr. year</a:t>
                      </a:r>
                      <a:endParaRPr lang="en-US" sz="1200" b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 dirty="0">
                          <a:effectLst/>
                        </a:rPr>
                        <a:t>7-12 classroom, different from a previous placement/ consistent with content area</a:t>
                      </a:r>
                      <a:endParaRPr lang="en-US" sz="1200" b="0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extLst>
                  <a:ext uri="{0D108BD9-81ED-4DB2-BD59-A6C34878D82A}">
                    <a16:rowId xmlns:a16="http://schemas.microsoft.com/office/drawing/2014/main" val="947997272"/>
                  </a:ext>
                </a:extLst>
              </a:tr>
              <a:tr h="332848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EDUC30000</a:t>
                      </a:r>
                      <a:endParaRPr lang="en-US" sz="1200" b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 dirty="0">
                          <a:effectLst/>
                        </a:rPr>
                        <a:t>Group</a:t>
                      </a:r>
                      <a:endParaRPr lang="en-US" sz="1200" b="0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8 hours</a:t>
                      </a:r>
                      <a:endParaRPr lang="en-US" sz="1200" b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5 weeks</a:t>
                      </a:r>
                      <a:endParaRPr lang="en-US" sz="1200" b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Sr. year</a:t>
                      </a:r>
                      <a:endParaRPr lang="en-US" sz="1200" b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Shadow a professional for five weeks</a:t>
                      </a:r>
                      <a:endParaRPr lang="en-US" sz="1200" b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extLst>
                  <a:ext uri="{0D108BD9-81ED-4DB2-BD59-A6C34878D82A}">
                    <a16:rowId xmlns:a16="http://schemas.microsoft.com/office/drawing/2014/main" val="254859834"/>
                  </a:ext>
                </a:extLst>
              </a:tr>
              <a:tr h="924577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EDUC32000</a:t>
                      </a:r>
                      <a:endParaRPr lang="en-US" sz="1200" b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Individual</a:t>
                      </a:r>
                      <a:endParaRPr lang="en-US" sz="1200" b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 dirty="0">
                          <a:effectLst/>
                        </a:rPr>
                        <a:t>50 hours</a:t>
                      </a:r>
                      <a:endParaRPr lang="en-US" sz="1200" b="0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8 weeks</a:t>
                      </a:r>
                      <a:endParaRPr lang="en-US" sz="1200" b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Jr. or Sr. year</a:t>
                      </a:r>
                      <a:endParaRPr lang="en-US" sz="1200" b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7-12 classroom, different from a previous placement/ specific content methods course consistent with content area</a:t>
                      </a:r>
                      <a:endParaRPr lang="en-US" sz="1200" b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extLst>
                  <a:ext uri="{0D108BD9-81ED-4DB2-BD59-A6C34878D82A}">
                    <a16:rowId xmlns:a16="http://schemas.microsoft.com/office/drawing/2014/main" val="4007967540"/>
                  </a:ext>
                </a:extLst>
              </a:tr>
              <a:tr h="924577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EDUC </a:t>
                      </a:r>
                      <a:br>
                        <a:rPr lang="en-US" sz="1200">
                          <a:effectLst/>
                        </a:rPr>
                      </a:br>
                      <a:r>
                        <a:rPr lang="en-US" sz="1200">
                          <a:effectLst/>
                        </a:rPr>
                        <a:t>49300</a:t>
                      </a:r>
                      <a:br>
                        <a:rPr lang="en-US" sz="1200">
                          <a:effectLst/>
                        </a:rPr>
                      </a:br>
                      <a:r>
                        <a:rPr lang="en-US" sz="1200">
                          <a:effectLst/>
                        </a:rPr>
                        <a:t>49400</a:t>
                      </a:r>
                      <a:br>
                        <a:rPr lang="en-US" sz="1200">
                          <a:effectLst/>
                        </a:rPr>
                      </a:br>
                      <a:r>
                        <a:rPr lang="en-US" sz="1200">
                          <a:effectLst/>
                        </a:rPr>
                        <a:t>49500</a:t>
                      </a:r>
                      <a:endParaRPr lang="en-US" sz="1200" b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Clinical</a:t>
                      </a:r>
                      <a:endParaRPr lang="en-US" sz="1200" b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480 hours</a:t>
                      </a:r>
                      <a:endParaRPr lang="en-US" sz="1200" b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13 weeks</a:t>
                      </a:r>
                      <a:endParaRPr lang="en-US" sz="1200" b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Sr. yr. or as postgraduate</a:t>
                      </a:r>
                      <a:endParaRPr lang="en-US" sz="1200" b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7-12 classroom different from previous field placements (whenever possible)</a:t>
                      </a:r>
                      <a:endParaRPr lang="en-US" sz="1200" b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extLst>
                  <a:ext uri="{0D108BD9-81ED-4DB2-BD59-A6C34878D82A}">
                    <a16:rowId xmlns:a16="http://schemas.microsoft.com/office/drawing/2014/main" val="3480519271"/>
                  </a:ext>
                </a:extLst>
              </a:tr>
              <a:tr h="332848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TOTALS</a:t>
                      </a:r>
                      <a:endParaRPr lang="en-US" sz="1200" b="1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tc gridSpan="3"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200" b="1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 dirty="0">
                          <a:effectLst/>
                        </a:rPr>
                        <a:t>189 field hours</a:t>
                      </a:r>
                      <a:br>
                        <a:rPr lang="en-US" sz="1200" dirty="0">
                          <a:effectLst/>
                        </a:rPr>
                      </a:br>
                      <a:r>
                        <a:rPr lang="en-US" sz="1200" dirty="0">
                          <a:effectLst/>
                        </a:rPr>
                        <a:t>480 clinical hours</a:t>
                      </a:r>
                      <a:endParaRPr lang="en-US" sz="1200" b="1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18206" marR="18206" marT="12138" marB="12138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410575"/>
                  </a:ext>
                </a:extLst>
              </a:tr>
            </a:tbl>
          </a:graphicData>
        </a:graphic>
      </p:graphicFrame>
      <p:sp>
        <p:nvSpPr>
          <p:cNvPr id="11" name="Oval 10">
            <a:extLst>
              <a:ext uri="{FF2B5EF4-FFF2-40B4-BE49-F238E27FC236}">
                <a16:creationId xmlns:a16="http://schemas.microsoft.com/office/drawing/2014/main" id="{AC04B3AC-2327-4849-866D-3561897B0F7F}"/>
              </a:ext>
            </a:extLst>
          </p:cNvPr>
          <p:cNvSpPr/>
          <p:nvPr/>
        </p:nvSpPr>
        <p:spPr>
          <a:xfrm>
            <a:off x="496822" y="3262745"/>
            <a:ext cx="11908537" cy="955964"/>
          </a:xfrm>
          <a:prstGeom prst="ellipse">
            <a:avLst/>
          </a:prstGeom>
          <a:solidFill>
            <a:srgbClr val="FF0066">
              <a:alpha val="5000"/>
            </a:srgbClr>
          </a:solidFill>
          <a:ln w="18000">
            <a:solidFill>
              <a:srgbClr val="FF00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800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DBD66D-64E8-923C-7948-66114A029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A69BEB-6CC6-03BE-CFFE-BEB4A7175E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6224" y="522552"/>
            <a:ext cx="11317865" cy="646922"/>
          </a:xfrm>
        </p:spPr>
        <p:txBody>
          <a:bodyPr/>
          <a:lstStyle/>
          <a:p>
            <a:r>
              <a:rPr lang="en-US" sz="2800" dirty="0"/>
              <a:t>IS this what you see?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13B7CBB-1783-7B46-A577-8C69D2546E4F}"/>
              </a:ext>
            </a:extLst>
          </p:cNvPr>
          <p:cNvCxnSpPr/>
          <p:nvPr/>
        </p:nvCxnSpPr>
        <p:spPr>
          <a:xfrm>
            <a:off x="1625056" y="1877291"/>
            <a:ext cx="0" cy="415636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E54F498-193F-6B0B-14B8-406B0885B431}"/>
              </a:ext>
            </a:extLst>
          </p:cNvPr>
          <p:cNvCxnSpPr>
            <a:cxnSpLocks/>
          </p:cNvCxnSpPr>
          <p:nvPr/>
        </p:nvCxnSpPr>
        <p:spPr>
          <a:xfrm flipH="1">
            <a:off x="1625042" y="6033655"/>
            <a:ext cx="998506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77D0BD5-EF02-D0D9-BA4D-428E0CF1F0FF}"/>
              </a:ext>
            </a:extLst>
          </p:cNvPr>
          <p:cNvSpPr txBox="1"/>
          <p:nvPr/>
        </p:nvSpPr>
        <p:spPr>
          <a:xfrm>
            <a:off x="4665856" y="6236320"/>
            <a:ext cx="1380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Grade level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2036D1E-3F8F-54EB-AB50-7F550B8539F3}"/>
              </a:ext>
            </a:extLst>
          </p:cNvPr>
          <p:cNvSpPr txBox="1"/>
          <p:nvPr/>
        </p:nvSpPr>
        <p:spPr>
          <a:xfrm>
            <a:off x="161481" y="3602620"/>
            <a:ext cx="14635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Movement of teachers and students</a:t>
            </a:r>
          </a:p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9" name="Graphic 18" descr="Run with solid fill">
            <a:extLst>
              <a:ext uri="{FF2B5EF4-FFF2-40B4-BE49-F238E27FC236}">
                <a16:creationId xmlns:a16="http://schemas.microsoft.com/office/drawing/2014/main" id="{76171981-BE2D-2A00-E705-D825B816D7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44327" y="2319402"/>
            <a:ext cx="914400" cy="914400"/>
          </a:xfrm>
          <a:prstGeom prst="rect">
            <a:avLst/>
          </a:prstGeom>
        </p:spPr>
      </p:pic>
      <p:pic>
        <p:nvPicPr>
          <p:cNvPr id="21" name="Graphic 20" descr="Walk with solid fill">
            <a:extLst>
              <a:ext uri="{FF2B5EF4-FFF2-40B4-BE49-F238E27FC236}">
                <a16:creationId xmlns:a16="http://schemas.microsoft.com/office/drawing/2014/main" id="{82DC582E-7150-D151-2AB9-14363072D0B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56109" y="3498273"/>
            <a:ext cx="914400" cy="914400"/>
          </a:xfrm>
          <a:prstGeom prst="rect">
            <a:avLst/>
          </a:prstGeom>
        </p:spPr>
      </p:pic>
      <p:pic>
        <p:nvPicPr>
          <p:cNvPr id="25" name="Graphic 24" descr="Classroom with solid fill">
            <a:extLst>
              <a:ext uri="{FF2B5EF4-FFF2-40B4-BE49-F238E27FC236}">
                <a16:creationId xmlns:a16="http://schemas.microsoft.com/office/drawing/2014/main" id="{157F6B05-08BD-E3C7-6B90-CEDAD40CF7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69279" y="4731925"/>
            <a:ext cx="914400" cy="9144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2ADA41C5-D4B1-B03E-3C2D-370206465E44}"/>
              </a:ext>
            </a:extLst>
          </p:cNvPr>
          <p:cNvSpPr txBox="1"/>
          <p:nvPr/>
        </p:nvSpPr>
        <p:spPr>
          <a:xfrm>
            <a:off x="1351027" y="6141176"/>
            <a:ext cx="548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C2D5AD7-EC8B-3DC6-9A7D-D68BC5421B8A}"/>
              </a:ext>
            </a:extLst>
          </p:cNvPr>
          <p:cNvCxnSpPr/>
          <p:nvPr/>
        </p:nvCxnSpPr>
        <p:spPr>
          <a:xfrm>
            <a:off x="2425148" y="1877291"/>
            <a:ext cx="8163339" cy="285463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1632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DBCB0-D423-B193-FDDA-609BAFC90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EBF89-1E35-776A-A86E-CD51D4AAE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355" y="1811150"/>
            <a:ext cx="9802284" cy="3235699"/>
          </a:xfrm>
        </p:spPr>
        <p:txBody>
          <a:bodyPr/>
          <a:lstStyle/>
          <a:p>
            <a:r>
              <a:rPr lang="en-US" dirty="0"/>
              <a:t>How to find a balance of more purposeful observation and demonstration/action? 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208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4CF38-6785-1934-E990-8CAD8648D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194DE8-25FA-85FC-9833-92E38CC6B2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6224" y="522552"/>
            <a:ext cx="6056313" cy="436563"/>
          </a:xfrm>
        </p:spPr>
        <p:txBody>
          <a:bodyPr/>
          <a:lstStyle/>
          <a:p>
            <a:r>
              <a:rPr lang="en-US" sz="2800" dirty="0"/>
              <a:t>“Lab sites” idea development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A60256-5B98-179A-247E-CC767E325C34}"/>
              </a:ext>
            </a:extLst>
          </p:cNvPr>
          <p:cNvSpPr txBox="1"/>
          <p:nvPr/>
        </p:nvSpPr>
        <p:spPr>
          <a:xfrm>
            <a:off x="746224" y="2299892"/>
            <a:ext cx="1024543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2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Shared concerns about field with district partners</a:t>
            </a:r>
          </a:p>
          <a:p>
            <a:pPr marL="914400" lvl="1" indent="-457200">
              <a:buFont typeface="Wingdings" pitchFamily="2" charset="2"/>
              <a:buChar char="Ø"/>
            </a:pPr>
            <a:r>
              <a:rPr lang="en-US" sz="2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District leader outlined “lab sites” concept</a:t>
            </a:r>
          </a:p>
          <a:p>
            <a:pPr marL="1371600" lvl="2" indent="-457200">
              <a:buFont typeface="Wingdings" pitchFamily="2" charset="2"/>
              <a:buChar char="Ø"/>
            </a:pPr>
            <a:r>
              <a:rPr lang="en-US" sz="2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District and college folks identified host school </a:t>
            </a:r>
          </a:p>
          <a:p>
            <a:pPr marL="1828800" lvl="3" indent="-457200">
              <a:buFont typeface="Wingdings" pitchFamily="2" charset="2"/>
              <a:buChar char="Ø"/>
            </a:pPr>
            <a:r>
              <a:rPr lang="en-US" sz="2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Principal accepted opportunity </a:t>
            </a:r>
          </a:p>
          <a:p>
            <a:pPr marL="2286000" lvl="4" indent="-457200">
              <a:buFont typeface="Wingdings" pitchFamily="2" charset="2"/>
              <a:buChar char="Ø"/>
            </a:pPr>
            <a:r>
              <a:rPr lang="en-US" sz="2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Ran a pilot for intro AYA methods</a:t>
            </a:r>
          </a:p>
          <a:p>
            <a:pPr marL="2743200" lvl="5" indent="-457200">
              <a:buFont typeface="Wingdings" pitchFamily="2" charset="2"/>
              <a:buChar char="Ø"/>
            </a:pPr>
            <a:r>
              <a:rPr lang="en-US" sz="2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Expanded to advanced AYA methods</a:t>
            </a:r>
          </a:p>
          <a:p>
            <a:pPr marL="3200400" lvl="6" indent="-457200">
              <a:buFont typeface="Wingdings" pitchFamily="2" charset="2"/>
              <a:buChar char="Ø"/>
            </a:pPr>
            <a:r>
              <a:rPr lang="en-US" sz="2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Into third year of mutually shared success</a:t>
            </a:r>
          </a:p>
        </p:txBody>
      </p:sp>
    </p:spTree>
    <p:extLst>
      <p:ext uri="{BB962C8B-B14F-4D97-AF65-F5344CB8AC3E}">
        <p14:creationId xmlns:p14="http://schemas.microsoft.com/office/powerpoint/2010/main" val="3694041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B66B4-88F8-639D-40BA-F90254336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FE1D1-70EB-1F84-1442-2BA875ED7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4112" y="366921"/>
            <a:ext cx="9802284" cy="3235699"/>
          </a:xfrm>
        </p:spPr>
        <p:txBody>
          <a:bodyPr/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733766-AC0E-06C1-5DCD-4CEF5074CF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4660" y="-161512"/>
            <a:ext cx="8979667" cy="1056866"/>
          </a:xfrm>
        </p:spPr>
        <p:txBody>
          <a:bodyPr/>
          <a:lstStyle/>
          <a:p>
            <a:r>
              <a:rPr lang="en-US" sz="2800" dirty="0"/>
              <a:t>Key elements of lab sites model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EAE7F8-5829-3903-4271-40941EA1CAA8}"/>
              </a:ext>
            </a:extLst>
          </p:cNvPr>
          <p:cNvSpPr txBox="1"/>
          <p:nvPr/>
        </p:nvSpPr>
        <p:spPr>
          <a:xfrm>
            <a:off x="870915" y="1884284"/>
            <a:ext cx="1093315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en-US" sz="2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Purposeful Schedule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en-US" sz="2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Separation of Observation / Action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en-US" sz="2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Observation Notes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en-US" sz="2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Group Reflection / Debrief Meetings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0961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4E187-591B-C6F3-235B-EECA7B36F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48D4B-9A0B-C6A6-C6B6-8D1D37928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4112" y="366921"/>
            <a:ext cx="9802284" cy="3235699"/>
          </a:xfrm>
        </p:spPr>
        <p:txBody>
          <a:bodyPr/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E7D623-521E-F7AB-93F8-0A9CAF76AA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6224" y="-381344"/>
            <a:ext cx="8979667" cy="1056866"/>
          </a:xfrm>
        </p:spPr>
        <p:txBody>
          <a:bodyPr/>
          <a:lstStyle/>
          <a:p>
            <a:r>
              <a:rPr lang="en-US" sz="2800" dirty="0"/>
              <a:t>Overall Field schedule – EDUC 251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0F734F7-0C32-DD6A-6CA1-12063E951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8101732"/>
              </p:ext>
            </p:extLst>
          </p:nvPr>
        </p:nvGraphicFramePr>
        <p:xfrm>
          <a:off x="746224" y="702551"/>
          <a:ext cx="10787685" cy="59338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57537">
                  <a:extLst>
                    <a:ext uri="{9D8B030D-6E8A-4147-A177-3AD203B41FA5}">
                      <a16:colId xmlns:a16="http://schemas.microsoft.com/office/drawing/2014/main" val="1547224432"/>
                    </a:ext>
                  </a:extLst>
                </a:gridCol>
                <a:gridCol w="2157537">
                  <a:extLst>
                    <a:ext uri="{9D8B030D-6E8A-4147-A177-3AD203B41FA5}">
                      <a16:colId xmlns:a16="http://schemas.microsoft.com/office/drawing/2014/main" val="318872862"/>
                    </a:ext>
                  </a:extLst>
                </a:gridCol>
                <a:gridCol w="2157537">
                  <a:extLst>
                    <a:ext uri="{9D8B030D-6E8A-4147-A177-3AD203B41FA5}">
                      <a16:colId xmlns:a16="http://schemas.microsoft.com/office/drawing/2014/main" val="3789856198"/>
                    </a:ext>
                  </a:extLst>
                </a:gridCol>
                <a:gridCol w="2157537">
                  <a:extLst>
                    <a:ext uri="{9D8B030D-6E8A-4147-A177-3AD203B41FA5}">
                      <a16:colId xmlns:a16="http://schemas.microsoft.com/office/drawing/2014/main" val="2651169324"/>
                    </a:ext>
                  </a:extLst>
                </a:gridCol>
                <a:gridCol w="2157537">
                  <a:extLst>
                    <a:ext uri="{9D8B030D-6E8A-4147-A177-3AD203B41FA5}">
                      <a16:colId xmlns:a16="http://schemas.microsoft.com/office/drawing/2014/main" val="2941033004"/>
                    </a:ext>
                  </a:extLst>
                </a:gridCol>
              </a:tblGrid>
              <a:tr h="23762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Monday</a:t>
                      </a:r>
                      <a:endParaRPr lang="en-US" sz="2400" dirty="0">
                        <a:effectLst/>
                      </a:endParaRPr>
                    </a:p>
                  </a:txBody>
                  <a:tcPr marL="52401" marR="52401" marT="52401" marB="52401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Tuesday</a:t>
                      </a:r>
                      <a:endParaRPr lang="en-US" sz="2400">
                        <a:effectLst/>
                      </a:endParaRPr>
                    </a:p>
                  </a:txBody>
                  <a:tcPr marL="52401" marR="52401" marT="52401" marB="52401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Wednesday</a:t>
                      </a:r>
                      <a:endParaRPr lang="en-US" sz="2400">
                        <a:effectLst/>
                      </a:endParaRPr>
                    </a:p>
                  </a:txBody>
                  <a:tcPr marL="52401" marR="52401" marT="52401" marB="52401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Thursday</a:t>
                      </a:r>
                      <a:endParaRPr lang="en-US" sz="2400" dirty="0">
                        <a:effectLst/>
                      </a:endParaRPr>
                    </a:p>
                  </a:txBody>
                  <a:tcPr marL="52401" marR="52401" marT="52401" marB="52401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Friday</a:t>
                      </a:r>
                      <a:endParaRPr lang="en-US" sz="2400">
                        <a:effectLst/>
                      </a:endParaRPr>
                    </a:p>
                  </a:txBody>
                  <a:tcPr marL="52401" marR="52401" marT="52401" marB="52401" anchor="ctr"/>
                </a:tc>
                <a:extLst>
                  <a:ext uri="{0D108BD9-81ED-4DB2-BD59-A6C34878D82A}">
                    <a16:rowId xmlns:a16="http://schemas.microsoft.com/office/drawing/2014/main" val="1815875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ctr">
                        <a:buNone/>
                      </a:pPr>
                      <a:br>
                        <a:rPr lang="en-US" sz="2400" dirty="0">
                          <a:effectLst/>
                        </a:rPr>
                      </a:br>
                      <a:endParaRPr lang="en-US" sz="2400" dirty="0">
                        <a:effectLst/>
                      </a:endParaRPr>
                    </a:p>
                  </a:txBody>
                  <a:tcPr marL="52401" marR="52401" marT="52401" marB="52401" anchor="ctr"/>
                </a:tc>
                <a:tc>
                  <a:txBody>
                    <a:bodyPr/>
                    <a:lstStyle/>
                    <a:p>
                      <a:pPr fontAlgn="ctr">
                        <a:buNone/>
                      </a:pPr>
                      <a:br>
                        <a:rPr lang="en-US" sz="2400" dirty="0">
                          <a:effectLst/>
                        </a:rPr>
                      </a:br>
                      <a:endParaRPr lang="en-US" sz="2400" dirty="0">
                        <a:effectLst/>
                      </a:endParaRPr>
                    </a:p>
                  </a:txBody>
                  <a:tcPr marL="52401" marR="52401" marT="52401" marB="52401" anchor="ctr"/>
                </a:tc>
                <a:tc>
                  <a:txBody>
                    <a:bodyPr/>
                    <a:lstStyle/>
                    <a:p>
                      <a:pPr fontAlgn="ctr">
                        <a:buNone/>
                      </a:pPr>
                      <a:br>
                        <a:rPr lang="en-US" sz="2400" dirty="0">
                          <a:effectLst/>
                        </a:rPr>
                      </a:br>
                      <a:endParaRPr lang="en-US" sz="2400" dirty="0">
                        <a:effectLst/>
                      </a:endParaRPr>
                    </a:p>
                  </a:txBody>
                  <a:tcPr marL="52401" marR="52401" marT="52401" marB="52401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9/17</a:t>
                      </a:r>
                      <a:endParaRPr lang="en-US" sz="24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 dirty="0" err="1">
                          <a:effectLst/>
                        </a:rPr>
                        <a:t>CoW</a:t>
                      </a:r>
                      <a:r>
                        <a:rPr lang="en-US" sz="1100" u="none" strike="noStrike" dirty="0">
                          <a:effectLst/>
                        </a:rPr>
                        <a:t> students visit Edgewood</a:t>
                      </a:r>
                      <a:endParaRPr lang="en-US" sz="2400" dirty="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ctr">
                        <a:buNone/>
                      </a:pPr>
                      <a:br>
                        <a:rPr lang="en-US" sz="2400">
                          <a:effectLst/>
                        </a:rPr>
                      </a:br>
                      <a:endParaRPr lang="en-US" sz="2400">
                        <a:effectLst/>
                      </a:endParaRPr>
                    </a:p>
                  </a:txBody>
                  <a:tcPr marL="52401" marR="52401" marT="52401" marB="52401" anchor="ctr"/>
                </a:tc>
                <a:extLst>
                  <a:ext uri="{0D108BD9-81ED-4DB2-BD59-A6C34878D82A}">
                    <a16:rowId xmlns:a16="http://schemas.microsoft.com/office/drawing/2014/main" val="3799580577"/>
                  </a:ext>
                </a:extLst>
              </a:tr>
              <a:tr h="58149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9/21</a:t>
                      </a:r>
                      <a:endParaRPr lang="en-US" sz="24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Lab Sites</a:t>
                      </a:r>
                      <a:endParaRPr lang="en-US" sz="2400" dirty="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9/22</a:t>
                      </a:r>
                      <a:endParaRPr lang="en-US" sz="24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Lab Sites</a:t>
                      </a:r>
                      <a:endParaRPr lang="en-US" sz="2400" dirty="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9/23</a:t>
                      </a:r>
                      <a:endParaRPr lang="en-US" sz="24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Lab Sites</a:t>
                      </a:r>
                      <a:endParaRPr lang="en-US" sz="2400" dirty="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9/24</a:t>
                      </a:r>
                      <a:endParaRPr lang="en-US" sz="24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Lab Sites</a:t>
                      </a:r>
                      <a:endParaRPr lang="en-US" sz="2400" dirty="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9/25</a:t>
                      </a:r>
                      <a:endParaRPr lang="en-US" sz="24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Debrief at Edgewood</a:t>
                      </a:r>
                      <a:endParaRPr lang="en-US" sz="2400" dirty="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8138007"/>
                  </a:ext>
                </a:extLst>
              </a:tr>
              <a:tr h="58149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9/28</a:t>
                      </a:r>
                      <a:endParaRPr lang="en-US" sz="240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Lab Sites</a:t>
                      </a:r>
                      <a:endParaRPr lang="en-US" sz="240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9/29</a:t>
                      </a:r>
                      <a:endParaRPr lang="en-US" sz="24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Lab Sites</a:t>
                      </a:r>
                      <a:endParaRPr lang="en-US" sz="2400" dirty="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9/30</a:t>
                      </a:r>
                      <a:endParaRPr lang="en-US" sz="24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Lab Sites</a:t>
                      </a:r>
                      <a:endParaRPr lang="en-US" sz="2400" dirty="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10/1</a:t>
                      </a:r>
                      <a:endParaRPr lang="en-US" sz="24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Lab Sites</a:t>
                      </a:r>
                      <a:endParaRPr lang="en-US" sz="2400" dirty="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10/2</a:t>
                      </a:r>
                      <a:endParaRPr lang="en-US" sz="24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Debrief at Edgewood</a:t>
                      </a:r>
                      <a:endParaRPr lang="en-US" sz="2400" dirty="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2598711"/>
                  </a:ext>
                </a:extLst>
              </a:tr>
              <a:tr h="34104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10/5</a:t>
                      </a:r>
                      <a:endParaRPr lang="en-US" sz="24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COW Fall Break</a:t>
                      </a:r>
                      <a:endParaRPr lang="en-US" sz="2400" dirty="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10/6</a:t>
                      </a:r>
                      <a:endParaRPr lang="en-US" sz="24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COW Fall Break</a:t>
                      </a:r>
                      <a:endParaRPr lang="en-US" sz="2400" dirty="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10/7</a:t>
                      </a:r>
                      <a:endParaRPr lang="en-US" sz="24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COW Fall Break</a:t>
                      </a:r>
                      <a:endParaRPr lang="en-US" sz="2400" dirty="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10/8</a:t>
                      </a:r>
                      <a:endParaRPr lang="en-US" sz="24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COW Fall Break</a:t>
                      </a:r>
                      <a:endParaRPr lang="en-US" sz="2400" dirty="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10/9</a:t>
                      </a:r>
                      <a:endParaRPr lang="en-US" sz="24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COW Fall Break</a:t>
                      </a:r>
                      <a:endParaRPr lang="en-US" sz="2400" dirty="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447487"/>
                  </a:ext>
                </a:extLst>
              </a:tr>
              <a:tr h="409557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10/12</a:t>
                      </a:r>
                      <a:endParaRPr lang="en-US" sz="24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Intensives</a:t>
                      </a:r>
                      <a:endParaRPr lang="en-US" sz="2400" dirty="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10/13</a:t>
                      </a:r>
                      <a:endParaRPr lang="en-US" sz="240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Intensives</a:t>
                      </a:r>
                      <a:endParaRPr lang="en-US" sz="240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10/14</a:t>
                      </a:r>
                      <a:endParaRPr lang="en-US" sz="24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Intensives</a:t>
                      </a:r>
                      <a:endParaRPr lang="en-US" sz="2400" dirty="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10/15</a:t>
                      </a:r>
                      <a:endParaRPr lang="en-US" sz="24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Intensives</a:t>
                      </a:r>
                      <a:endParaRPr lang="en-US" sz="2400" dirty="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10/16</a:t>
                      </a:r>
                      <a:endParaRPr lang="en-US" sz="24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Debrief at COW</a:t>
                      </a:r>
                      <a:endParaRPr lang="en-US" sz="2400" dirty="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979657"/>
                  </a:ext>
                </a:extLst>
              </a:tr>
              <a:tr h="409557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10/19</a:t>
                      </a:r>
                      <a:endParaRPr lang="en-US" sz="24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Intensives</a:t>
                      </a:r>
                      <a:endParaRPr lang="en-US" sz="2400" dirty="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10/20</a:t>
                      </a:r>
                      <a:endParaRPr lang="en-US" sz="24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Intensives</a:t>
                      </a:r>
                      <a:endParaRPr lang="en-US" sz="2400" dirty="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10/21</a:t>
                      </a:r>
                      <a:endParaRPr lang="en-US" sz="240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Intensives</a:t>
                      </a:r>
                      <a:endParaRPr lang="en-US" sz="240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10/22</a:t>
                      </a:r>
                      <a:endParaRPr lang="en-US" sz="24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Intensives</a:t>
                      </a:r>
                      <a:endParaRPr lang="en-US" sz="2400" dirty="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10/23</a:t>
                      </a:r>
                      <a:endParaRPr lang="en-US" sz="24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Debrief at COW</a:t>
                      </a:r>
                      <a:endParaRPr lang="en-US" sz="2400" dirty="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0842640"/>
                  </a:ext>
                </a:extLst>
              </a:tr>
              <a:tr h="409557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10/26</a:t>
                      </a:r>
                      <a:endParaRPr lang="en-US" sz="240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Intensives</a:t>
                      </a:r>
                      <a:endParaRPr lang="en-US" sz="240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10/27</a:t>
                      </a:r>
                      <a:endParaRPr lang="en-US" sz="24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Intensives</a:t>
                      </a:r>
                      <a:endParaRPr lang="en-US" sz="2400" dirty="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10/28</a:t>
                      </a:r>
                      <a:endParaRPr lang="en-US" sz="24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Intensives</a:t>
                      </a:r>
                      <a:endParaRPr lang="en-US" sz="2400" dirty="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10/29</a:t>
                      </a:r>
                      <a:endParaRPr lang="en-US" sz="24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Intensives</a:t>
                      </a:r>
                      <a:endParaRPr lang="en-US" sz="2400" dirty="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10/30</a:t>
                      </a:r>
                      <a:endParaRPr lang="en-US" sz="24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Debrief at COW</a:t>
                      </a:r>
                      <a:endParaRPr lang="en-US" sz="2400" dirty="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859646"/>
                  </a:ext>
                </a:extLst>
              </a:tr>
              <a:tr h="409557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11/2</a:t>
                      </a:r>
                      <a:endParaRPr lang="en-US" sz="240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Intensives</a:t>
                      </a:r>
                      <a:endParaRPr lang="en-US" sz="240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11/3</a:t>
                      </a:r>
                      <a:endParaRPr lang="en-US" sz="240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Intensives</a:t>
                      </a:r>
                      <a:endParaRPr lang="en-US" sz="240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11/4</a:t>
                      </a:r>
                      <a:endParaRPr lang="en-US" sz="240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Intensives</a:t>
                      </a:r>
                      <a:endParaRPr lang="en-US" sz="240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11/5</a:t>
                      </a:r>
                      <a:endParaRPr lang="en-US" sz="24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Intensives</a:t>
                      </a:r>
                      <a:endParaRPr lang="en-US" sz="2400" dirty="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11/6</a:t>
                      </a:r>
                      <a:endParaRPr lang="en-US" sz="24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Debrief at COW</a:t>
                      </a:r>
                      <a:endParaRPr lang="en-US" sz="2400" dirty="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3618061"/>
                  </a:ext>
                </a:extLst>
              </a:tr>
              <a:tr h="409557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11/9</a:t>
                      </a:r>
                      <a:endParaRPr lang="en-US" sz="240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Intensives</a:t>
                      </a:r>
                      <a:endParaRPr lang="en-US" sz="240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11/10</a:t>
                      </a:r>
                      <a:endParaRPr lang="en-US" sz="240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Intensives</a:t>
                      </a:r>
                      <a:endParaRPr lang="en-US" sz="240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11/11</a:t>
                      </a:r>
                      <a:endParaRPr lang="en-US" sz="240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Intensives</a:t>
                      </a:r>
                      <a:endParaRPr lang="en-US" sz="240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11/12</a:t>
                      </a:r>
                      <a:endParaRPr lang="en-US" sz="24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Intensives</a:t>
                      </a:r>
                      <a:endParaRPr lang="en-US" sz="2400" dirty="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11/13</a:t>
                      </a:r>
                      <a:endParaRPr lang="en-US" sz="24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Debrief at COW</a:t>
                      </a:r>
                      <a:endParaRPr lang="en-US" sz="2400" dirty="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3554362"/>
                  </a:ext>
                </a:extLst>
              </a:tr>
              <a:tr h="409557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11/16</a:t>
                      </a:r>
                      <a:endParaRPr lang="en-US" sz="240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Intensives</a:t>
                      </a:r>
                      <a:endParaRPr lang="en-US" sz="240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11/17</a:t>
                      </a:r>
                      <a:endParaRPr lang="en-US" sz="240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Intensives</a:t>
                      </a:r>
                      <a:endParaRPr lang="en-US" sz="240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11/18</a:t>
                      </a:r>
                      <a:endParaRPr lang="en-US" sz="240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Intensives</a:t>
                      </a:r>
                      <a:endParaRPr lang="en-US" sz="240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11/19</a:t>
                      </a:r>
                      <a:endParaRPr lang="en-US" sz="24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Intensives</a:t>
                      </a:r>
                      <a:endParaRPr lang="en-US" sz="2400" dirty="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11/20</a:t>
                      </a:r>
                      <a:endParaRPr lang="en-US" sz="24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Debrief at COW</a:t>
                      </a:r>
                      <a:endParaRPr lang="en-US" sz="2400" dirty="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43478"/>
                  </a:ext>
                </a:extLst>
              </a:tr>
              <a:tr h="58149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11/23</a:t>
                      </a:r>
                      <a:endParaRPr lang="en-US" sz="24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Intensives</a:t>
                      </a:r>
                      <a:endParaRPr lang="en-US" sz="2400" dirty="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11/24</a:t>
                      </a:r>
                      <a:endParaRPr lang="en-US" sz="24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Intensives - Last Day!</a:t>
                      </a:r>
                      <a:endParaRPr lang="en-US" sz="2400" dirty="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11/25</a:t>
                      </a:r>
                      <a:endParaRPr lang="en-US" sz="24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NO SCHOOL</a:t>
                      </a:r>
                      <a:endParaRPr lang="en-US" sz="2400" dirty="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11/26</a:t>
                      </a:r>
                      <a:endParaRPr lang="en-US" sz="24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NO SCHOOL</a:t>
                      </a:r>
                      <a:endParaRPr lang="en-US" sz="2400" dirty="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11/27</a:t>
                      </a:r>
                      <a:endParaRPr lang="en-US" sz="24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NO SCHOOL</a:t>
                      </a:r>
                      <a:endParaRPr lang="en-US" sz="2400" dirty="0">
                        <a:effectLst/>
                      </a:endParaRPr>
                    </a:p>
                  </a:txBody>
                  <a:tcPr marL="52401" marR="52401" marT="52401" marB="52401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05175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8294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85751-8256-A72E-8FDB-48107F5FC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19DB7-BF97-4C2A-4A2B-2F8C579A2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4112" y="366921"/>
            <a:ext cx="9802284" cy="3235699"/>
          </a:xfrm>
        </p:spPr>
        <p:txBody>
          <a:bodyPr/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A76275-17E6-BADF-4E21-A56595A075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6224" y="-381344"/>
            <a:ext cx="8979667" cy="1056866"/>
          </a:xfrm>
        </p:spPr>
        <p:txBody>
          <a:bodyPr/>
          <a:lstStyle/>
          <a:p>
            <a:r>
              <a:rPr lang="en-US" sz="2800" dirty="0"/>
              <a:t>Lab Sites schedule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F5668D0-F0BB-14D2-84AE-3881EF953E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5085178"/>
              </p:ext>
            </p:extLst>
          </p:nvPr>
        </p:nvGraphicFramePr>
        <p:xfrm>
          <a:off x="746224" y="1034162"/>
          <a:ext cx="10704558" cy="50483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7094">
                  <a:extLst>
                    <a:ext uri="{9D8B030D-6E8A-4147-A177-3AD203B41FA5}">
                      <a16:colId xmlns:a16="http://schemas.microsoft.com/office/drawing/2014/main" val="557773507"/>
                    </a:ext>
                  </a:extLst>
                </a:gridCol>
                <a:gridCol w="1020539">
                  <a:extLst>
                    <a:ext uri="{9D8B030D-6E8A-4147-A177-3AD203B41FA5}">
                      <a16:colId xmlns:a16="http://schemas.microsoft.com/office/drawing/2014/main" val="2744421785"/>
                    </a:ext>
                  </a:extLst>
                </a:gridCol>
                <a:gridCol w="1719385">
                  <a:extLst>
                    <a:ext uri="{9D8B030D-6E8A-4147-A177-3AD203B41FA5}">
                      <a16:colId xmlns:a16="http://schemas.microsoft.com/office/drawing/2014/main" val="3076444846"/>
                    </a:ext>
                  </a:extLst>
                </a:gridCol>
                <a:gridCol w="1719385">
                  <a:extLst>
                    <a:ext uri="{9D8B030D-6E8A-4147-A177-3AD203B41FA5}">
                      <a16:colId xmlns:a16="http://schemas.microsoft.com/office/drawing/2014/main" val="2816471563"/>
                    </a:ext>
                  </a:extLst>
                </a:gridCol>
                <a:gridCol w="1719385">
                  <a:extLst>
                    <a:ext uri="{9D8B030D-6E8A-4147-A177-3AD203B41FA5}">
                      <a16:colId xmlns:a16="http://schemas.microsoft.com/office/drawing/2014/main" val="1834607572"/>
                    </a:ext>
                  </a:extLst>
                </a:gridCol>
                <a:gridCol w="1719385">
                  <a:extLst>
                    <a:ext uri="{9D8B030D-6E8A-4147-A177-3AD203B41FA5}">
                      <a16:colId xmlns:a16="http://schemas.microsoft.com/office/drawing/2014/main" val="972188091"/>
                    </a:ext>
                  </a:extLst>
                </a:gridCol>
                <a:gridCol w="1719385">
                  <a:extLst>
                    <a:ext uri="{9D8B030D-6E8A-4147-A177-3AD203B41FA5}">
                      <a16:colId xmlns:a16="http://schemas.microsoft.com/office/drawing/2014/main" val="283172441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600" u="none" strike="noStrike" dirty="0">
                          <a:effectLst/>
                        </a:rPr>
                        <a:t>Dates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600" u="none" strike="noStrike" dirty="0">
                          <a:effectLst/>
                        </a:rPr>
                        <a:t>Times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u="none" strike="noStrike" dirty="0">
                          <a:effectLst/>
                        </a:rPr>
                        <a:t>Group A: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600" u="none" strike="noStrike" dirty="0">
                          <a:effectLst/>
                        </a:rPr>
                        <a:t>Group B: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600" u="none" strike="noStrike" dirty="0">
                          <a:effectLst/>
                        </a:rPr>
                        <a:t>Group C: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600" u="none" strike="noStrike" dirty="0">
                          <a:effectLst/>
                        </a:rPr>
                        <a:t>Group D: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600" u="none" strike="noStrike" dirty="0">
                          <a:effectLst/>
                        </a:rPr>
                        <a:t>Group E: 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extLst>
                  <a:ext uri="{0D108BD9-81ED-4DB2-BD59-A6C34878D82A}">
                    <a16:rowId xmlns:a16="http://schemas.microsoft.com/office/drawing/2014/main" val="3090089388"/>
                  </a:ext>
                </a:extLst>
              </a:tr>
              <a:tr h="578628"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Mon &amp; Tues September</a:t>
                      </a:r>
                      <a:endParaRPr lang="en-US" sz="360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21 &amp; 22</a:t>
                      </a:r>
                      <a:endParaRPr lang="en-US" sz="360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 dirty="0">
                          <a:effectLst/>
                        </a:rPr>
                        <a:t>1st Period</a:t>
                      </a:r>
                      <a:endParaRPr lang="en-US" sz="36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200" u="none" strike="noStrike" dirty="0">
                          <a:effectLst/>
                        </a:rPr>
                        <a:t>7:50 - 8:32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Mr. O - 5th Math</a:t>
                      </a:r>
                      <a:br>
                        <a:rPr lang="en-US" sz="1400" u="none" strike="noStrike" dirty="0">
                          <a:effectLst/>
                        </a:rPr>
                      </a:br>
                      <a:r>
                        <a:rPr lang="en-US" sz="1400" u="none" strike="noStrike" dirty="0">
                          <a:effectLst/>
                        </a:rPr>
                        <a:t>Rm 108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Mrs. V - </a:t>
                      </a:r>
                      <a:endParaRPr lang="en-US" sz="36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5th SS/Science</a:t>
                      </a:r>
                      <a:endParaRPr lang="en-US" sz="36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Rm 110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Ms. Va - 5th SS/Science - Rm 115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Ms. S - 6th ELA - Rm 134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Mr. L - 6th Math</a:t>
                      </a:r>
                      <a:endParaRPr lang="en-US" sz="36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Rm 132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extLst>
                  <a:ext uri="{0D108BD9-81ED-4DB2-BD59-A6C34878D82A}">
                    <a16:rowId xmlns:a16="http://schemas.microsoft.com/office/drawing/2014/main" val="1885811319"/>
                  </a:ext>
                </a:extLst>
              </a:tr>
              <a:tr h="5155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 dirty="0">
                          <a:effectLst/>
                        </a:rPr>
                        <a:t>2nd Period</a:t>
                      </a:r>
                      <a:endParaRPr lang="en-US" sz="36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200" u="none" strike="noStrike" dirty="0">
                          <a:effectLst/>
                        </a:rPr>
                        <a:t>8:35 - 9:15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Mrs. H - 7th SS</a:t>
                      </a:r>
                      <a:endParaRPr lang="en-US" sz="36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Rm 316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Mrs. H - 7th Science - Rm 300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Mrs. D - 7th Math Rm 302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Mrs. F - 7th Math - Rm 315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Mrs. T - 6th Math - Rm 214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extLst>
                  <a:ext uri="{0D108BD9-81ED-4DB2-BD59-A6C34878D82A}">
                    <a16:rowId xmlns:a16="http://schemas.microsoft.com/office/drawing/2014/main" val="2263356641"/>
                  </a:ext>
                </a:extLst>
              </a:tr>
              <a:tr h="562300"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Wed &amp; Thurs</a:t>
                      </a:r>
                      <a:endParaRPr lang="en-US" sz="360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September</a:t>
                      </a:r>
                      <a:endParaRPr lang="en-US" sz="360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23 &amp; 24</a:t>
                      </a:r>
                      <a:endParaRPr lang="en-US" sz="360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1st Period</a:t>
                      </a:r>
                      <a:endParaRPr lang="en-US" sz="360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7:50 - 8:32</a:t>
                      </a:r>
                      <a:endParaRPr lang="en-US" sz="360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Mr. L - 6th Math</a:t>
                      </a:r>
                      <a:endParaRPr lang="en-US" sz="36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Rm 132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Mr. O - 5th Math</a:t>
                      </a:r>
                      <a:br>
                        <a:rPr lang="en-US" sz="1400" u="none" strike="noStrike" dirty="0">
                          <a:effectLst/>
                        </a:rPr>
                      </a:br>
                      <a:r>
                        <a:rPr lang="en-US" sz="1400" u="none" strike="noStrike" dirty="0">
                          <a:effectLst/>
                        </a:rPr>
                        <a:t>Rm 108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Mrs. V - </a:t>
                      </a:r>
                      <a:endParaRPr lang="en-US" sz="36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5th SS/Science</a:t>
                      </a:r>
                      <a:endParaRPr lang="en-US" sz="36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Rm 110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Ms. Va - 5th SS/Science - Rm 115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Ms. S - 6th ELA - Rm 134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extLst>
                  <a:ext uri="{0D108BD9-81ED-4DB2-BD59-A6C34878D82A}">
                    <a16:rowId xmlns:a16="http://schemas.microsoft.com/office/drawing/2014/main" val="2210313632"/>
                  </a:ext>
                </a:extLst>
              </a:tr>
              <a:tr h="48394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2nd Period</a:t>
                      </a:r>
                      <a:endParaRPr lang="en-US" sz="360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8:35 - 9:15</a:t>
                      </a:r>
                      <a:endParaRPr lang="en-US" sz="360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Mrs. T - 6th Math - Rm 214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Mrs. H - 7th SS</a:t>
                      </a:r>
                      <a:endParaRPr lang="en-US" sz="36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Rm 316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Mrs. H - 7th Science - Rm 300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Mrs. D - 7th Math Rm 302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Mrs. F - 7th Math - Rm 315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extLst>
                  <a:ext uri="{0D108BD9-81ED-4DB2-BD59-A6C34878D82A}">
                    <a16:rowId xmlns:a16="http://schemas.microsoft.com/office/drawing/2014/main" val="354104744"/>
                  </a:ext>
                </a:extLst>
              </a:tr>
              <a:tr h="599670"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Mon &amp; Tues</a:t>
                      </a:r>
                      <a:endParaRPr lang="en-US" sz="360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September</a:t>
                      </a:r>
                      <a:endParaRPr lang="en-US" sz="360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28 &amp; 29</a:t>
                      </a:r>
                      <a:endParaRPr lang="en-US" sz="360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1st Period</a:t>
                      </a:r>
                      <a:endParaRPr lang="en-US" sz="360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7:50 - 8:32</a:t>
                      </a:r>
                      <a:endParaRPr lang="en-US" sz="360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Ms. S - 6th ELA - Rm 134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Mr. L - 6th Math</a:t>
                      </a:r>
                      <a:endParaRPr lang="en-US" sz="36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Rm 132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Mr. O - 5th Math</a:t>
                      </a:r>
                      <a:br>
                        <a:rPr lang="en-US" sz="1400" u="none" strike="noStrike" dirty="0">
                          <a:effectLst/>
                        </a:rPr>
                      </a:br>
                      <a:r>
                        <a:rPr lang="en-US" sz="1400" u="none" strike="noStrike" dirty="0">
                          <a:effectLst/>
                        </a:rPr>
                        <a:t>Rm 108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Mrs. V - </a:t>
                      </a:r>
                      <a:endParaRPr lang="en-US" sz="36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5th SS/Science</a:t>
                      </a:r>
                      <a:endParaRPr lang="en-US" sz="36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Rm 110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Ms. Va - 5th SS/Science - Rm 115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extLst>
                  <a:ext uri="{0D108BD9-81ED-4DB2-BD59-A6C34878D82A}">
                    <a16:rowId xmlns:a16="http://schemas.microsoft.com/office/drawing/2014/main" val="831419453"/>
                  </a:ext>
                </a:extLst>
              </a:tr>
              <a:tr h="5155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2nd Period</a:t>
                      </a:r>
                      <a:endParaRPr lang="en-US" sz="360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8:35 - 9:15</a:t>
                      </a:r>
                      <a:endParaRPr lang="en-US" sz="360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Mrs. F - 7th Math - Rm 315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Mrs. T - 6th Math - Rm 214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Mrs. H - 7th SS</a:t>
                      </a:r>
                      <a:endParaRPr lang="en-US" sz="36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Rm 316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Mrs. H - 7th Science - Rm 300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Mrs. D - 7th Math Rm 302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extLst>
                  <a:ext uri="{0D108BD9-81ED-4DB2-BD59-A6C34878D82A}">
                    <a16:rowId xmlns:a16="http://schemas.microsoft.com/office/drawing/2014/main" val="1250051200"/>
                  </a:ext>
                </a:extLst>
              </a:tr>
              <a:tr h="515506"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Wed &amp; Thurs</a:t>
                      </a:r>
                      <a:endParaRPr lang="en-US" sz="360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Sep 30 &amp; Oct 1</a:t>
                      </a:r>
                      <a:endParaRPr lang="en-US" sz="360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1st Period</a:t>
                      </a:r>
                      <a:endParaRPr lang="en-US" sz="360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7:50 - 8:32</a:t>
                      </a:r>
                      <a:endParaRPr lang="en-US" sz="360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Ms. Va - 5th SS/Science - Rm 115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Ms. S - 6th ELA - Rm 134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Mr. L - 6th Math</a:t>
                      </a:r>
                      <a:endParaRPr lang="en-US" sz="36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Rm 132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Mr. O - 5th Math</a:t>
                      </a:r>
                      <a:br>
                        <a:rPr lang="en-US" sz="1400" u="none" strike="noStrike" dirty="0">
                          <a:effectLst/>
                        </a:rPr>
                      </a:br>
                      <a:r>
                        <a:rPr lang="en-US" sz="1400" u="none" strike="noStrike" dirty="0">
                          <a:effectLst/>
                        </a:rPr>
                        <a:t>Rm 108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Mrs. V - </a:t>
                      </a:r>
                      <a:endParaRPr lang="en-US" sz="36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5th SS/Science</a:t>
                      </a:r>
                      <a:endParaRPr lang="en-US" sz="36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Rm 110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extLst>
                  <a:ext uri="{0D108BD9-81ED-4DB2-BD59-A6C34878D82A}">
                    <a16:rowId xmlns:a16="http://schemas.microsoft.com/office/drawing/2014/main" val="4255009852"/>
                  </a:ext>
                </a:extLst>
              </a:tr>
              <a:tr h="50498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u="none" strike="noStrike" dirty="0">
                          <a:effectLst/>
                        </a:rPr>
                        <a:t>2nd Period</a:t>
                      </a:r>
                      <a:endParaRPr lang="en-US" sz="36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200" u="none" strike="noStrike" dirty="0">
                          <a:effectLst/>
                        </a:rPr>
                        <a:t>8:35 - 9:15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Mrs. D - 7th Math Rm 302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Mrs. F - 7th Math - Rm 315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Mrs. T - 6th Math - Rm 214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Mrs. H - 7th SS</a:t>
                      </a:r>
                      <a:endParaRPr lang="en-US" sz="3600" dirty="0">
                        <a:effectLst/>
                      </a:endParaRPr>
                    </a:p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Rm 316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Mrs. H - 7th Science - Rm 300</a:t>
                      </a:r>
                      <a:endParaRPr lang="en-US" sz="3600" dirty="0">
                        <a:effectLst/>
                      </a:endParaRPr>
                    </a:p>
                  </a:txBody>
                  <a:tcPr marL="22427" marR="22427" marT="22427" marB="22427" anchor="ctr"/>
                </a:tc>
                <a:extLst>
                  <a:ext uri="{0D108BD9-81ED-4DB2-BD59-A6C34878D82A}">
                    <a16:rowId xmlns:a16="http://schemas.microsoft.com/office/drawing/2014/main" val="26779575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90833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25C905-F128-3018-3034-FC36D86D3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285D88-AECD-06A0-5C87-B9B1A2B859A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6224" y="522552"/>
            <a:ext cx="8689876" cy="436563"/>
          </a:xfrm>
        </p:spPr>
        <p:txBody>
          <a:bodyPr/>
          <a:lstStyle/>
          <a:p>
            <a:r>
              <a:rPr lang="en-US" sz="2800" dirty="0"/>
              <a:t>OBSERVATION SHEET TOPICS / PROMPTS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E79926-60F0-50AD-C547-2827386CD1D7}"/>
              </a:ext>
            </a:extLst>
          </p:cNvPr>
          <p:cNvSpPr txBox="1"/>
          <p:nvPr/>
        </p:nvSpPr>
        <p:spPr>
          <a:xfrm>
            <a:off x="850900" y="1888004"/>
            <a:ext cx="1061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Observe what a teacher says and does in 15 minutes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Track the movement and behavior of two students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Identify classroom management techniques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Identify social-emotional learning engagement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Document teachers’ interpersonal and communicative competencies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Capturing juicy quotes from teachers or students</a:t>
            </a:r>
          </a:p>
        </p:txBody>
      </p:sp>
    </p:spTree>
    <p:extLst>
      <p:ext uri="{BB962C8B-B14F-4D97-AF65-F5344CB8AC3E}">
        <p14:creationId xmlns:p14="http://schemas.microsoft.com/office/powerpoint/2010/main" val="30920016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25D224-ACA6-273D-5A0C-E3051BD185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FACB60-1D29-0FC1-CD7A-2D40D00D15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6224" y="522552"/>
            <a:ext cx="8689876" cy="436563"/>
          </a:xfrm>
        </p:spPr>
        <p:txBody>
          <a:bodyPr/>
          <a:lstStyle/>
          <a:p>
            <a:r>
              <a:rPr lang="en-US" sz="2800" dirty="0"/>
              <a:t>OBSERVATION SHEET TOPICS / GUIDELINES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0ED139-4419-0AB0-4E0A-1277EA6CFE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5911">
            <a:off x="6048201" y="1478625"/>
            <a:ext cx="2364393" cy="2895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05CB0E-D9A7-020D-9881-6347FD9B84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39187">
            <a:off x="3187140" y="1291754"/>
            <a:ext cx="2444871" cy="29775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F6F4624-A7A9-66F3-7990-7DA9649E0D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3141">
            <a:off x="490404" y="1281032"/>
            <a:ext cx="2258540" cy="2921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D8F2C12-BB3B-0A90-15A6-4A7D08FD3D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7701">
            <a:off x="4609602" y="3962398"/>
            <a:ext cx="1994398" cy="265817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538E39-8243-6977-9E97-3C8054F1B3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623">
            <a:off x="1798193" y="3823741"/>
            <a:ext cx="2102290" cy="283465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A1B1507-5CA9-4467-5598-29587EE65B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372475" y="3105971"/>
            <a:ext cx="3937000" cy="295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3620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4EA419-5468-EA4C-7B1C-B153F6704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60888-02CC-1532-9A4B-3590E689F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072" y="1518065"/>
            <a:ext cx="9521856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And what about you?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How are you making field experiences more valuable for your students? 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E5D945-AC43-96AA-391B-8F2EB6CAC869}"/>
              </a:ext>
            </a:extLst>
          </p:cNvPr>
          <p:cNvSpPr txBox="1"/>
          <p:nvPr/>
        </p:nvSpPr>
        <p:spPr>
          <a:xfrm>
            <a:off x="1335072" y="3220279"/>
            <a:ext cx="92004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How are the solutions mutually beneficial to all partners? </a:t>
            </a:r>
          </a:p>
        </p:txBody>
      </p:sp>
    </p:spTree>
    <p:extLst>
      <p:ext uri="{BB962C8B-B14F-4D97-AF65-F5344CB8AC3E}">
        <p14:creationId xmlns:p14="http://schemas.microsoft.com/office/powerpoint/2010/main" val="165347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30E82-6385-CE30-7B46-7801BCEE3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5E495-775E-F7A2-9F7E-C8E6083F9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107" y="3068569"/>
            <a:ext cx="9521856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Questions?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Sarah Dunlap - </a:t>
            </a:r>
            <a:r>
              <a:rPr lang="en-US" dirty="0">
                <a:hlinkClick r:id="rId3"/>
              </a:rPr>
              <a:t>sadunlap@wooster.edu</a:t>
            </a:r>
            <a:br>
              <a:rPr lang="en-US" dirty="0"/>
            </a:br>
            <a:br>
              <a:rPr lang="en-US" dirty="0"/>
            </a:br>
            <a:r>
              <a:rPr lang="en-US" dirty="0"/>
              <a:t>Ryan Ozar – </a:t>
            </a:r>
            <a:r>
              <a:rPr lang="en-US" dirty="0">
                <a:hlinkClick r:id="rId4"/>
              </a:rPr>
              <a:t>rozar@wooster.edu</a:t>
            </a:r>
            <a:r>
              <a:rPr lang="en-US" dirty="0"/>
              <a:t> 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8372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12068f8-4b71-4c2b-b0a9-6069dd58152d" xsi:nil="true"/>
    <lcf76f155ced4ddcb4097134ff3c332f xmlns="b45bfe5b-ac97-4b86-823e-ff6adbc2f9bf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8217B4BC857042A1E53A44C60285DD" ma:contentTypeVersion="14" ma:contentTypeDescription="Create a new document." ma:contentTypeScope="" ma:versionID="2c420a2d4307b05ab57a6d20453ded65">
  <xsd:schema xmlns:xsd="http://www.w3.org/2001/XMLSchema" xmlns:xs="http://www.w3.org/2001/XMLSchema" xmlns:p="http://schemas.microsoft.com/office/2006/metadata/properties" xmlns:ns2="b45bfe5b-ac97-4b86-823e-ff6adbc2f9bf" xmlns:ns3="212068f8-4b71-4c2b-b0a9-6069dd58152d" targetNamespace="http://schemas.microsoft.com/office/2006/metadata/properties" ma:root="true" ma:fieldsID="c5f7fdbf5d90b7dbec01efd5bf641f18" ns2:_="" ns3:_="">
    <xsd:import namespace="b45bfe5b-ac97-4b86-823e-ff6adbc2f9bf"/>
    <xsd:import namespace="212068f8-4b71-4c2b-b0a9-6069dd58152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5bfe5b-ac97-4b86-823e-ff6adbc2f9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f1c861ec-7802-4173-b3c5-af1de40f012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2068f8-4b71-4c2b-b0a9-6069dd58152d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7f84fe7e-a9ca-449a-b344-4ea1d638c44f}" ma:internalName="TaxCatchAll" ma:showField="CatchAllData" ma:web="212068f8-4b71-4c2b-b0a9-6069dd58152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AB0E47A-AF10-4DC3-9326-D5FBE23C9FA3}">
  <ds:schemaRefs>
    <ds:schemaRef ds:uri="http://schemas.openxmlformats.org/package/2006/metadata/core-properties"/>
    <ds:schemaRef ds:uri="http://purl.org/dc/dcmitype/"/>
    <ds:schemaRef ds:uri="b45bfe5b-ac97-4b86-823e-ff6adbc2f9bf"/>
    <ds:schemaRef ds:uri="http://purl.org/dc/elements/1.1/"/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infopath/2007/PartnerControls"/>
    <ds:schemaRef ds:uri="212068f8-4b71-4c2b-b0a9-6069dd58152d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FB58717B-FD2E-404A-A70D-2E72A1BB059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9C72126-2E08-48B6-B5FD-ED09F71C94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45bfe5b-ac97-4b86-823e-ff6adbc2f9bf"/>
    <ds:schemaRef ds:uri="212068f8-4b71-4c2b-b0a9-6069dd58152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3119</TotalTime>
  <Words>1240</Words>
  <Application>Microsoft Macintosh PowerPoint</Application>
  <PresentationFormat>Widescreen</PresentationFormat>
  <Paragraphs>315</Paragraphs>
  <Slides>14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Zilla Slab</vt:lpstr>
      <vt:lpstr>Roboto Light</vt:lpstr>
      <vt:lpstr>Roboto</vt:lpstr>
      <vt:lpstr>Aptos</vt:lpstr>
      <vt:lpstr>Arial</vt:lpstr>
      <vt:lpstr>Wingdings</vt:lpstr>
      <vt:lpstr>Cambria</vt:lpstr>
      <vt:lpstr>Office Theme</vt:lpstr>
      <vt:lpstr>Finding Balance in Field Experience:  Designing Action-Oriented “Lab Sites” Through College-District Collaboration</vt:lpstr>
      <vt:lpstr>Tell a story. Share our practice. Ask others to share practices. Spark solutions/innovations. Make friends? </vt:lpstr>
      <vt:lpstr>The College of Wooster Education Program – Field Experience At-a-Glance</vt:lpstr>
      <vt:lpstr>Wooster AYA, Field Progression At-a-Glance</vt:lpstr>
      <vt:lpstr>PowerPoint Presentation</vt:lpstr>
      <vt:lpstr>How to find a balance of more purposeful observation and demonstration/action?   </vt:lpstr>
      <vt:lpstr>PowerPoint Presentation</vt:lpstr>
      <vt:lpstr> </vt:lpstr>
      <vt:lpstr> </vt:lpstr>
      <vt:lpstr> </vt:lpstr>
      <vt:lpstr>PowerPoint Presentation</vt:lpstr>
      <vt:lpstr>PowerPoint Presentation</vt:lpstr>
      <vt:lpstr>And what about you?   How are you making field experiences more valuable for your students?   </vt:lpstr>
      <vt:lpstr>Questions?   Sarah Dunlap - sadunlap@wooster.edu  Ryan Ozar – rozar@wooster.edu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Brian Kooser</dc:creator>
  <cp:lastModifiedBy>Ryan Ozar</cp:lastModifiedBy>
  <cp:revision>8</cp:revision>
  <dcterms:created xsi:type="dcterms:W3CDTF">2025-03-15T15:36:57Z</dcterms:created>
  <dcterms:modified xsi:type="dcterms:W3CDTF">2026-10-05T20:23:42Z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86e8d42-b9a6-4554-b0cc-98af32c6b0e9_Enabled">
    <vt:lpwstr>true</vt:lpwstr>
  </property>
  <property fmtid="{D5CDD505-2E9C-101B-9397-08002B2CF9AE}" pid="3" name="MSIP_Label_b86e8d42-b9a6-4554-b0cc-98af32c6b0e9_SetDate">
    <vt:lpwstr>2025-03-15T17:15:33Z</vt:lpwstr>
  </property>
  <property fmtid="{D5CDD505-2E9C-101B-9397-08002B2CF9AE}" pid="4" name="MSIP_Label_b86e8d42-b9a6-4554-b0cc-98af32c6b0e9_Method">
    <vt:lpwstr>Standard</vt:lpwstr>
  </property>
  <property fmtid="{D5CDD505-2E9C-101B-9397-08002B2CF9AE}" pid="5" name="MSIP_Label_b86e8d42-b9a6-4554-b0cc-98af32c6b0e9_Name">
    <vt:lpwstr>defa4170-0d19-0005-0004-bc88714345d2</vt:lpwstr>
  </property>
  <property fmtid="{D5CDD505-2E9C-101B-9397-08002B2CF9AE}" pid="6" name="MSIP_Label_b86e8d42-b9a6-4554-b0cc-98af32c6b0e9_SiteId">
    <vt:lpwstr>9ef017d9-7f05-4225-9838-f92cff57b7ab</vt:lpwstr>
  </property>
  <property fmtid="{D5CDD505-2E9C-101B-9397-08002B2CF9AE}" pid="7" name="MSIP_Label_b86e8d42-b9a6-4554-b0cc-98af32c6b0e9_ActionId">
    <vt:lpwstr>cfb2e474-078f-43a2-9201-201330884394</vt:lpwstr>
  </property>
  <property fmtid="{D5CDD505-2E9C-101B-9397-08002B2CF9AE}" pid="8" name="MSIP_Label_b86e8d42-b9a6-4554-b0cc-98af32c6b0e9_ContentBits">
    <vt:lpwstr>0</vt:lpwstr>
  </property>
  <property fmtid="{D5CDD505-2E9C-101B-9397-08002B2CF9AE}" pid="9" name="MSIP_Label_b86e8d42-b9a6-4554-b0cc-98af32c6b0e9_Tag">
    <vt:lpwstr>10, 3, 0, 1</vt:lpwstr>
  </property>
  <property fmtid="{D5CDD505-2E9C-101B-9397-08002B2CF9AE}" pid="10" name="ContentTypeId">
    <vt:lpwstr>0x010100728217B4BC857042A1E53A44C60285DD</vt:lpwstr>
  </property>
  <property fmtid="{D5CDD505-2E9C-101B-9397-08002B2CF9AE}" pid="11" name="MediaServiceImageTags">
    <vt:lpwstr/>
  </property>
</Properties>
</file>